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07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6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52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8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6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4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0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16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4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75D7-60C4-446A-A49E-7B6DB31FD153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CF79-B16F-4193-B784-F45B2D681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9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PSHE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I’ve Always Wanted to Know…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990600"/>
          </a:xfrm>
        </p:spPr>
        <p:txBody>
          <a:bodyPr>
            <a:normAutofit/>
          </a:bodyPr>
          <a:lstStyle/>
          <a:p>
            <a:r>
              <a:rPr lang="en-GB" dirty="0" smtClean="0"/>
              <a:t>I’ve always wanted to Know…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4343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does </a:t>
            </a:r>
            <a:r>
              <a:rPr lang="en-GB" dirty="0" smtClean="0"/>
              <a:t>‘</a:t>
            </a:r>
            <a:r>
              <a:rPr lang="en-GB" dirty="0" err="1" smtClean="0"/>
              <a:t>pathologise</a:t>
            </a:r>
            <a:r>
              <a:rPr lang="en-GB" dirty="0" smtClean="0"/>
              <a:t>’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mean?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GB" dirty="0" err="1" smtClean="0"/>
              <a:t>pathologise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something means to turn it into an illness. Homosexuality, or </a:t>
            </a:r>
            <a:r>
              <a:rPr lang="en-GB" dirty="0" smtClean="0"/>
              <a:t>same-sex-desire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was considered a mental illness from Victorian times until the late 20</a:t>
            </a:r>
            <a:r>
              <a:rPr lang="en-GB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century. </a:t>
            </a:r>
            <a:r>
              <a:rPr lang="en-GB" dirty="0" smtClean="0"/>
              <a:t>Gender variance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was considered to be  a mental disorder until very recently. Now they are both considered to be a part of nature.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-228601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I’ve always wanted to Know…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I call someone homosexual?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I call someone transsexual?</a:t>
            </a:r>
          </a:p>
          <a:p>
            <a:pPr marL="0" indent="0">
              <a:buNone/>
            </a:pPr>
            <a:r>
              <a:rPr lang="en-GB" dirty="0" smtClean="0"/>
              <a:t>No.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 are both </a:t>
            </a:r>
            <a:r>
              <a:rPr lang="en-GB" dirty="0" smtClean="0"/>
              <a:t>offensive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because they carry a lot of history. The word </a:t>
            </a:r>
            <a:r>
              <a:rPr lang="en-GB" dirty="0" smtClean="0"/>
              <a:t>homosexual </a:t>
            </a:r>
            <a:r>
              <a:rPr lang="en-GB" dirty="0" err="1" smtClean="0"/>
              <a:t>pathologises</a:t>
            </a:r>
            <a:r>
              <a:rPr lang="en-GB" dirty="0" smtClean="0"/>
              <a:t> same-sex desire. Transsexual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used to be a legal term describing someone who was to undergo, or was undergoing, or had undergone </a:t>
            </a:r>
            <a:r>
              <a:rPr lang="en-GB" dirty="0" smtClean="0"/>
              <a:t>gender reassignment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surgery. But when you lump it together with bisexual it sounds as if someone is changing their sexuality rather than their gender!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-228601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5800" cy="685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I’ve always wanted to Know…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transgender person must be gay, lesbian or bisexual at some point on their ‘journey’, mustn’t they?</a:t>
            </a:r>
          </a:p>
          <a:p>
            <a:pPr marL="0" indent="0">
              <a:buNone/>
            </a:pPr>
            <a:r>
              <a:rPr lang="en-GB" dirty="0" smtClean="0"/>
              <a:t>Not necessarily.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Remember gender identity has nothing to do with sexual orientation. </a:t>
            </a:r>
            <a:r>
              <a:rPr lang="en-GB" dirty="0" smtClean="0"/>
              <a:t>It pays never to make assumptions.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-228601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153400" cy="914400"/>
          </a:xfrm>
        </p:spPr>
        <p:txBody>
          <a:bodyPr>
            <a:normAutofit/>
          </a:bodyPr>
          <a:lstStyle/>
          <a:p>
            <a:r>
              <a:rPr lang="en-GB" dirty="0" smtClean="0"/>
              <a:t>I’ve Always wanted to know…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your sexual orientation fixed? Or can it change?</a:t>
            </a:r>
          </a:p>
          <a:p>
            <a:pPr marL="0" indent="0">
              <a:buNone/>
            </a:pPr>
            <a:r>
              <a:rPr lang="en-GB" dirty="0" smtClean="0"/>
              <a:t>It can change – although this is uncommon.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Tom Robinson was a famous gay musician in the late 70s and early 80s and he fell in love with and married a woman. Some people claim that their sexual orientation has changed, usually towards same-sex desire as they have grown older. This is known as </a:t>
            </a:r>
            <a:r>
              <a:rPr lang="en-GB" dirty="0" smtClean="0"/>
              <a:t>gender fluidity.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But you cannot choose your sexual orientation. It chooses you.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-228601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2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914399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305800" cy="4419600"/>
          </a:xfrm>
        </p:spPr>
        <p:txBody>
          <a:bodyPr/>
          <a:lstStyle/>
          <a:p>
            <a:pPr algn="l"/>
            <a:r>
              <a:rPr lang="en-GB" dirty="0" smtClean="0"/>
              <a:t>Write </a:t>
            </a:r>
            <a:r>
              <a:rPr lang="en-GB" dirty="0" smtClean="0"/>
              <a:t>down for homework:</a:t>
            </a:r>
          </a:p>
          <a:p>
            <a:pPr algn="l"/>
            <a:r>
              <a:rPr lang="en-GB" dirty="0" smtClean="0"/>
              <a:t>What LGBT+ means and why we use it;</a:t>
            </a:r>
          </a:p>
          <a:p>
            <a:pPr algn="l"/>
            <a:r>
              <a:rPr lang="en-GB" dirty="0" smtClean="0"/>
              <a:t>The difference between gender and sex;</a:t>
            </a:r>
          </a:p>
          <a:p>
            <a:pPr algn="l"/>
            <a:r>
              <a:rPr lang="en-GB" dirty="0" smtClean="0"/>
              <a:t>Three other things you </a:t>
            </a:r>
            <a:r>
              <a:rPr lang="en-GB" dirty="0"/>
              <a:t>l</a:t>
            </a:r>
            <a:r>
              <a:rPr lang="en-GB" dirty="0" smtClean="0"/>
              <a:t>earned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-228601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990599"/>
          </a:xfrm>
        </p:spPr>
        <p:txBody>
          <a:bodyPr/>
          <a:lstStyle/>
          <a:p>
            <a:r>
              <a:rPr lang="en-GB" dirty="0" smtClean="0"/>
              <a:t>At the End of this Lesson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458200" cy="4572000"/>
          </a:xfrm>
        </p:spPr>
        <p:txBody>
          <a:bodyPr/>
          <a:lstStyle/>
          <a:p>
            <a:pPr algn="l"/>
            <a:r>
              <a:rPr lang="en-GB" dirty="0" smtClean="0"/>
              <a:t>You Should Know:</a:t>
            </a:r>
          </a:p>
          <a:p>
            <a:pPr algn="l"/>
            <a:r>
              <a:rPr lang="en-GB" dirty="0" smtClean="0"/>
              <a:t>That there are many different terms used to describe sexual orientation and gender identity;</a:t>
            </a:r>
          </a:p>
          <a:p>
            <a:pPr algn="l"/>
            <a:r>
              <a:rPr lang="en-GB" dirty="0" smtClean="0"/>
              <a:t>That these terms change over time;</a:t>
            </a:r>
          </a:p>
          <a:p>
            <a:pPr algn="l"/>
            <a:r>
              <a:rPr lang="en-GB" dirty="0" smtClean="0"/>
              <a:t>That some terms can be offensive;</a:t>
            </a:r>
          </a:p>
          <a:p>
            <a:pPr algn="l"/>
            <a:r>
              <a:rPr lang="en-GB" dirty="0" smtClean="0"/>
              <a:t>That some terms are inclusive and some are exclusive;</a:t>
            </a:r>
            <a:endParaRPr lang="en-GB" dirty="0" smtClean="0"/>
          </a:p>
          <a:p>
            <a:pPr algn="l"/>
            <a:r>
              <a:rPr lang="en-GB" dirty="0" smtClean="0"/>
              <a:t>That some are used wrongly every day.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Sexual orientation </a:t>
            </a:r>
            <a:r>
              <a:rPr lang="en-GB" dirty="0" smtClean="0"/>
              <a:t>means who you find emotionally and/or sexually attractive</a:t>
            </a:r>
          </a:p>
          <a:p>
            <a:pPr algn="l"/>
            <a:r>
              <a:rPr lang="en-GB" dirty="0" smtClean="0"/>
              <a:t>A </a:t>
            </a:r>
            <a:r>
              <a:rPr lang="en-GB" dirty="0" smtClean="0">
                <a:solidFill>
                  <a:schemeClr val="tx1"/>
                </a:solidFill>
              </a:rPr>
              <a:t>lesbian</a:t>
            </a:r>
            <a:r>
              <a:rPr lang="en-GB" dirty="0" smtClean="0"/>
              <a:t> or a </a:t>
            </a:r>
            <a:r>
              <a:rPr lang="en-GB" dirty="0" smtClean="0">
                <a:solidFill>
                  <a:schemeClr val="tx1"/>
                </a:solidFill>
              </a:rPr>
              <a:t>gay woman</a:t>
            </a:r>
            <a:r>
              <a:rPr lang="en-GB" dirty="0" smtClean="0"/>
              <a:t>’s sexual orientation is towards other women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A gay man</a:t>
            </a:r>
            <a:r>
              <a:rPr lang="en-GB" dirty="0" smtClean="0"/>
              <a:t>’s sexual orientation is towards other men</a:t>
            </a:r>
          </a:p>
          <a:p>
            <a:pPr algn="l"/>
            <a:r>
              <a:rPr lang="en-GB" dirty="0" smtClean="0"/>
              <a:t>A </a:t>
            </a:r>
            <a:r>
              <a:rPr lang="en-GB" dirty="0" smtClean="0">
                <a:solidFill>
                  <a:schemeClr val="tx1"/>
                </a:solidFill>
              </a:rPr>
              <a:t>bisexual</a:t>
            </a:r>
            <a:r>
              <a:rPr lang="en-GB" dirty="0" smtClean="0"/>
              <a:t> person’s sexual orientation is towards both men and women</a:t>
            </a:r>
          </a:p>
          <a:p>
            <a:pPr algn="l"/>
            <a:r>
              <a:rPr lang="en-GB" dirty="0" smtClean="0"/>
              <a:t>Sexual orientation has nothing to do with gender identity.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304800"/>
            <a:ext cx="2819400" cy="199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Inclusive and Exclusive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382000" cy="44958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difference between </a:t>
            </a:r>
            <a:r>
              <a:rPr lang="en-GB" dirty="0" smtClean="0">
                <a:solidFill>
                  <a:schemeClr val="tx1"/>
                </a:solidFill>
              </a:rPr>
              <a:t>an inclusive lesson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</a:t>
            </a:r>
            <a:r>
              <a:rPr lang="en-GB" dirty="0" smtClean="0">
                <a:solidFill>
                  <a:schemeClr val="tx1"/>
                </a:solidFill>
              </a:rPr>
              <a:t>an exclusive lesson?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0"/>
            <a:ext cx="2819400" cy="199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838199"/>
          </a:xfrm>
        </p:spPr>
        <p:txBody>
          <a:bodyPr/>
          <a:lstStyle/>
          <a:p>
            <a:r>
              <a:rPr lang="en-GB" dirty="0" smtClean="0"/>
              <a:t>Inclusive and Exclusive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458200" cy="4038600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 smtClean="0"/>
              <a:t>An </a:t>
            </a:r>
            <a:r>
              <a:rPr lang="en-GB" dirty="0" smtClean="0">
                <a:solidFill>
                  <a:schemeClr val="tx1"/>
                </a:solidFill>
              </a:rPr>
              <a:t>exclusive</a:t>
            </a:r>
            <a:r>
              <a:rPr lang="en-GB" dirty="0" smtClean="0"/>
              <a:t> lesson would </a:t>
            </a:r>
            <a:r>
              <a:rPr lang="en-GB" dirty="0" smtClean="0">
                <a:solidFill>
                  <a:schemeClr val="tx1"/>
                </a:solidFill>
              </a:rPr>
              <a:t>exclude</a:t>
            </a:r>
            <a:r>
              <a:rPr lang="en-GB" dirty="0" smtClean="0"/>
              <a:t> some people; or </a:t>
            </a:r>
            <a:r>
              <a:rPr lang="en-GB" dirty="0" smtClean="0">
                <a:solidFill>
                  <a:schemeClr val="tx1"/>
                </a:solidFill>
              </a:rPr>
              <a:t>leave them out. </a:t>
            </a:r>
            <a:r>
              <a:rPr lang="en-GB" dirty="0" smtClean="0"/>
              <a:t>Maybe the material was too hard or too easy for some; maybe some have done it before. Perhaps people were expected to read small text from the interactive whiteboard and some in the class are visually impaired. An </a:t>
            </a:r>
            <a:r>
              <a:rPr lang="en-GB" dirty="0" smtClean="0">
                <a:solidFill>
                  <a:schemeClr val="tx1"/>
                </a:solidFill>
              </a:rPr>
              <a:t>inclusive</a:t>
            </a:r>
            <a:r>
              <a:rPr lang="en-GB" dirty="0" smtClean="0"/>
              <a:t> lesson </a:t>
            </a:r>
            <a:r>
              <a:rPr lang="en-GB" dirty="0" smtClean="0">
                <a:solidFill>
                  <a:schemeClr val="tx1"/>
                </a:solidFill>
              </a:rPr>
              <a:t>includes </a:t>
            </a:r>
            <a:r>
              <a:rPr lang="en-GB" dirty="0" smtClean="0"/>
              <a:t>or </a:t>
            </a:r>
            <a:r>
              <a:rPr lang="en-GB" dirty="0" smtClean="0">
                <a:solidFill>
                  <a:schemeClr val="tx1"/>
                </a:solidFill>
              </a:rPr>
              <a:t>involves everyone</a:t>
            </a:r>
            <a:r>
              <a:rPr lang="en-GB" dirty="0" smtClean="0"/>
              <a:t>, so the whole class leaves knowing that they’ve learned something.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228600"/>
            <a:ext cx="2895600" cy="204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LGBT+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229600" cy="4648200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In our last lesson we learne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d that LGBT+ is a better term that LGBT because the ‘+’ represents people who are not </a:t>
            </a:r>
            <a:r>
              <a:rPr lang="en-GB" sz="2800" dirty="0" err="1" smtClean="0">
                <a:solidFill>
                  <a:schemeClr val="bg1">
                    <a:lumMod val="50000"/>
                  </a:schemeClr>
                </a:solidFill>
              </a:rPr>
              <a:t>cisgender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 or heterosexual but are not lesbian, gay, bisexual or trans; such as intersex, non-binary or asexual people for example. Without the ‘+’, they would be </a:t>
            </a:r>
            <a:r>
              <a:rPr lang="en-GB" sz="2800" dirty="0" smtClean="0">
                <a:solidFill>
                  <a:schemeClr val="tx1"/>
                </a:solidFill>
              </a:rPr>
              <a:t>excluded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Therefore we can say that LGBT+ is a better term than LGBT because it is more </a:t>
            </a:r>
            <a:r>
              <a:rPr lang="en-GB" sz="2800" dirty="0" smtClean="0">
                <a:solidFill>
                  <a:schemeClr val="tx1"/>
                </a:solidFill>
              </a:rPr>
              <a:t>exclusive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algn="l"/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838199"/>
          </a:xfrm>
        </p:spPr>
        <p:txBody>
          <a:bodyPr/>
          <a:lstStyle/>
          <a:p>
            <a:r>
              <a:rPr lang="en-GB" dirty="0" smtClean="0"/>
              <a:t>I’ve always wanted to know…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6482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Discuss these questions.</a:t>
            </a:r>
          </a:p>
          <a:p>
            <a:pPr marL="342900" indent="-342900" algn="l">
              <a:buAutoNum type="arabicPeriod"/>
            </a:pPr>
            <a:r>
              <a:rPr lang="en-GB" sz="2800" dirty="0" smtClean="0"/>
              <a:t>Can we not just say ‘Gay’ instead of LGBT+?</a:t>
            </a:r>
          </a:p>
          <a:p>
            <a:pPr marL="342900" indent="-342900" algn="l">
              <a:buAutoNum type="arabicPeriod"/>
            </a:pPr>
            <a:r>
              <a:rPr lang="en-GB" sz="2800" dirty="0" smtClean="0"/>
              <a:t>Can I call my LGBT+ friend ‘Queer’?</a:t>
            </a:r>
          </a:p>
          <a:p>
            <a:pPr marL="342900" indent="-342900" algn="l">
              <a:buAutoNum type="arabicPeriod"/>
            </a:pPr>
            <a:r>
              <a:rPr lang="en-GB" sz="2800" dirty="0" smtClean="0"/>
              <a:t>What does ‘</a:t>
            </a:r>
            <a:r>
              <a:rPr lang="en-GB" sz="2800" dirty="0" err="1" smtClean="0"/>
              <a:t>pathologise</a:t>
            </a:r>
            <a:r>
              <a:rPr lang="en-GB" sz="2800" dirty="0" smtClean="0"/>
              <a:t>’ mean?</a:t>
            </a:r>
          </a:p>
          <a:p>
            <a:pPr marL="342900" indent="-342900" algn="l">
              <a:buAutoNum type="arabicPeriod"/>
            </a:pPr>
            <a:r>
              <a:rPr lang="en-GB" sz="2800" dirty="0" smtClean="0"/>
              <a:t>Can I call someone ‘homosexual’?</a:t>
            </a:r>
          </a:p>
          <a:p>
            <a:pPr marL="342900" indent="-342900" algn="l">
              <a:buAutoNum type="arabicPeriod"/>
            </a:pPr>
            <a:r>
              <a:rPr lang="en-GB" sz="2800" dirty="0" smtClean="0"/>
              <a:t>Can I call someone ‘transsexual’?</a:t>
            </a:r>
          </a:p>
          <a:p>
            <a:pPr marL="342900" indent="-342900" algn="l">
              <a:buAutoNum type="arabicPeriod"/>
            </a:pPr>
            <a:r>
              <a:rPr lang="en-GB" sz="2800" dirty="0" smtClean="0"/>
              <a:t>A transgender person must be gay, lesbian or bisexual at some point on their journey, mustn’t they?</a:t>
            </a:r>
          </a:p>
          <a:p>
            <a:pPr marL="342900" indent="-342900" algn="l">
              <a:buAutoNum type="arabicPeriod"/>
            </a:pPr>
            <a:r>
              <a:rPr lang="en-GB" sz="2800" dirty="0" smtClean="0"/>
              <a:t>Is your sexual orientation fixed? Or can it change?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I’ve always wanted to Know…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73143" cy="46021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we not just say ‘Gay’ instead of LGBT+?</a:t>
            </a:r>
          </a:p>
          <a:p>
            <a:pPr marL="0" indent="0">
              <a:buNone/>
            </a:pPr>
            <a:r>
              <a:rPr lang="en-GB" dirty="0" smtClean="0"/>
              <a:t>No.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lesbians do not identify as ‘gay’; bisexuals are by definition bisexual </a:t>
            </a:r>
            <a:r>
              <a:rPr lang="en-GB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opposed to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‘gay’; and gender identity has nothing to do with sexual orientation.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</a:t>
            </a:r>
            <a:r>
              <a:rPr lang="en-GB" dirty="0" smtClean="0"/>
              <a:t> gay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an </a:t>
            </a:r>
            <a:r>
              <a:rPr lang="en-GB" dirty="0" smtClean="0"/>
              <a:t>exclusive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r>
              <a:rPr lang="en-GB" dirty="0" smtClean="0"/>
              <a:t>I’ve always wanted to Know…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I call my LGBT+ friend Queer?</a:t>
            </a:r>
          </a:p>
          <a:p>
            <a:pPr marL="0" indent="0">
              <a:buNone/>
            </a:pPr>
            <a:r>
              <a:rPr lang="en-GB" dirty="0" smtClean="0"/>
              <a:t>Not without their permission. ‘Queer’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was used in the past as an abusive term. The LGBT+ community have </a:t>
            </a:r>
            <a:r>
              <a:rPr lang="en-GB" dirty="0" smtClean="0"/>
              <a:t>reclaimed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it and a lot of people now use it as a challenge.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But it’s up to your friend to decide whether they want to self-identify as ‘queer’. Try asking them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same applies to the term </a:t>
            </a:r>
            <a:r>
              <a:rPr lang="en-GB" dirty="0" smtClean="0"/>
              <a:t>‘dyke’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 referring to a lesbian. Many lesbians have </a:t>
            </a:r>
            <a:r>
              <a:rPr lang="en-GB" dirty="0" smtClean="0"/>
              <a:t>reclaimed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term ‘dyke’ and use to describe themselves, but very few if any would like to be called a ‘dyke’ by a complete stranger! And </a:t>
            </a:r>
            <a:r>
              <a:rPr lang="en-GB" dirty="0" smtClean="0"/>
              <a:t>some would never use the term at all.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Misuse of either of these two words could be construed as a </a:t>
            </a:r>
            <a:r>
              <a:rPr lang="en-GB" dirty="0" smtClean="0"/>
              <a:t>hate crime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 avoid them if there is any doubt.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-228601"/>
            <a:ext cx="2667000" cy="188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902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PSHE</vt:lpstr>
      <vt:lpstr>At the End of this Lesson</vt:lpstr>
      <vt:lpstr>Glossary</vt:lpstr>
      <vt:lpstr>Inclusive and Exclusive</vt:lpstr>
      <vt:lpstr>Inclusive and Exclusive</vt:lpstr>
      <vt:lpstr>LGBT+</vt:lpstr>
      <vt:lpstr>I’ve always wanted to know…</vt:lpstr>
      <vt:lpstr>I’ve always wanted to Know…</vt:lpstr>
      <vt:lpstr>I’ve always wanted to Know…</vt:lpstr>
      <vt:lpstr>I’ve always wanted to Know…</vt:lpstr>
      <vt:lpstr>I’ve always wanted to Know…</vt:lpstr>
      <vt:lpstr>I’ve always wanted to Know…</vt:lpstr>
      <vt:lpstr>I’ve Always wanted to know…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</dc:title>
  <dc:creator>Tony</dc:creator>
  <cp:lastModifiedBy>Tony</cp:lastModifiedBy>
  <cp:revision>23</cp:revision>
  <dcterms:created xsi:type="dcterms:W3CDTF">2017-08-08T10:37:07Z</dcterms:created>
  <dcterms:modified xsi:type="dcterms:W3CDTF">2017-09-05T12:16:04Z</dcterms:modified>
</cp:coreProperties>
</file>